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5" r:id="rId6"/>
    <p:sldId id="257" r:id="rId7"/>
    <p:sldId id="274" r:id="rId8"/>
    <p:sldId id="276" r:id="rId9"/>
    <p:sldId id="286" r:id="rId10"/>
    <p:sldId id="280" r:id="rId11"/>
    <p:sldId id="281" r:id="rId12"/>
    <p:sldId id="282" r:id="rId13"/>
    <p:sldId id="283" r:id="rId14"/>
    <p:sldId id="284" r:id="rId15"/>
    <p:sldId id="285" r:id="rId16"/>
    <p:sldId id="277" r:id="rId17"/>
    <p:sldId id="278" r:id="rId18"/>
    <p:sldId id="287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AB1CD-1D2C-48E8-BEEC-D0BCDAB247E6}" v="70" dt="2024-10-24T05:59:37.117"/>
    <p1510:client id="{BE41DB95-6CC9-423F-B613-9CBA3188AF71}" v="679" dt="2024-10-25T07:50:04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4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596C-781C-45D2-93DC-02D4D08487A0}" type="datetimeFigureOut">
              <a:t>25.10.2024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C5C56-A11D-4682-90D5-B055871EEBF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44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giellavahkku-saamen-kieltenviikko-samegielat-saamen-kielet/151a5001-dc1a-4a6e-aaec-458e3f11fda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FI"/>
              <a:t>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51DC7-6A90-4D73-8AFD-D9C8305FF5F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60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err="1"/>
              <a:t>Kahoot</a:t>
            </a:r>
            <a:r>
              <a:rPr lang="fi-FI" sz="1200" b="1"/>
              <a:t> </a:t>
            </a:r>
            <a:r>
              <a:rPr lang="fi-FI" sz="1200"/>
              <a:t>pohjoissaamesta kielenä: </a:t>
            </a:r>
            <a:r>
              <a:rPr lang="fi-FI" sz="1200">
                <a:hlinkClick r:id="rId3"/>
              </a:rPr>
              <a:t>https://create.kahoot.it/share/giellavahkku-saamen-kieltenviikko-samegielat-saamen-kielet/151a5001-dc1a-4a6e-aaec-458e3f11fda0</a:t>
            </a:r>
            <a:endParaRPr lang="fi-FI" sz="1200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5C56-A11D-4682-90D5-B055871EEBF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5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25.10.2024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29033-child-transparent-image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oinn.com/a-beautiful-young-girl-posing-5.html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eamstime.com/stock-photos-portrait-teen-girl-closeup-dark-image39867123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0485/920/3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reate.kahoot.it/share/giellavahkku-saamen-kieltenviikko-samegielat-saamen-kielet/151a5001-dc1a-4a6e-aaec-458e3f11fda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rksuper.no/serie/iezar" TargetMode="External"/><Relationship Id="rId2" Type="http://schemas.openxmlformats.org/officeDocument/2006/relationships/hyperlink" Target="https://nrksuper.no/serie/binnabannas/SAPB65217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tv.nrk.no/serie/husky" TargetMode="External"/><Relationship Id="rId4" Type="http://schemas.openxmlformats.org/officeDocument/2006/relationships/hyperlink" Target="https://areena.yle.fi/1-675812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fp.fi/fi/artikkelit/miksi-on-tarkea-huomioida-saamen-kiel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blond-child-young-caucasian-1022996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36271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thenorths.com/journal/allow-me-to-reintroduce-mxwilde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70604" y="288192"/>
            <a:ext cx="8648235" cy="1899330"/>
          </a:xfr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5400" b="1"/>
              <a:t>Kohtaamisia vapaa-ajalla</a:t>
            </a:r>
            <a:br>
              <a:rPr lang="fi-FI" sz="5400"/>
            </a:br>
            <a:r>
              <a:rPr lang="fi-FI" sz="3200"/>
              <a:t>Saamen kielten viikon avoin oppitunti, pohjoissaame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968827" y="5646165"/>
            <a:ext cx="402020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200" b="1"/>
              <a:t>24.10.2024</a:t>
            </a:r>
          </a:p>
          <a:p>
            <a:r>
              <a:rPr lang="fi-FI" sz="1200" i="1" err="1"/>
              <a:t>Máren</a:t>
            </a:r>
            <a:r>
              <a:rPr lang="fi-FI" sz="1200" i="1"/>
              <a:t>-Elle </a:t>
            </a:r>
            <a:r>
              <a:rPr lang="fi-FI" sz="1200" i="1" err="1"/>
              <a:t>Länsman</a:t>
            </a:r>
            <a:endParaRPr lang="fi-FI" sz="1200" i="1"/>
          </a:p>
          <a:p>
            <a:r>
              <a:rPr lang="fi-FI" sz="1200" i="1" err="1"/>
              <a:t>Máret</a:t>
            </a:r>
            <a:r>
              <a:rPr lang="fi-FI" sz="1200" i="1"/>
              <a:t> </a:t>
            </a:r>
            <a:r>
              <a:rPr lang="fi-FI" sz="1200" i="1" err="1"/>
              <a:t>Iŋgá</a:t>
            </a:r>
            <a:r>
              <a:rPr lang="fi-FI" sz="1200" i="1"/>
              <a:t> </a:t>
            </a:r>
            <a:r>
              <a:rPr lang="fi-FI" sz="1200" i="1" err="1"/>
              <a:t>Länsman</a:t>
            </a:r>
            <a:endParaRPr lang="fi-FI" sz="1200" i="1"/>
          </a:p>
          <a:p>
            <a:r>
              <a:rPr lang="fi-FI" sz="1200" i="1"/>
              <a:t>Laura </a:t>
            </a:r>
            <a:r>
              <a:rPr lang="fi-FI" sz="1200" i="1" err="1"/>
              <a:t>Njunnas</a:t>
            </a:r>
            <a:endParaRPr lang="fi-FI" sz="1600" i="1"/>
          </a:p>
        </p:txBody>
      </p:sp>
      <p:pic>
        <p:nvPicPr>
          <p:cNvPr id="4" name="Kuva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1F262D08-C2FC-5986-A3AF-6DDE2557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5426808"/>
            <a:ext cx="5381625" cy="1143000"/>
          </a:xfrm>
          <a:prstGeom prst="rect">
            <a:avLst/>
          </a:prstGeom>
        </p:spPr>
      </p:pic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0D7C90A5-AA49-6DB9-0A50-8BD54F7FA626}"/>
              </a:ext>
            </a:extLst>
          </p:cNvPr>
          <p:cNvSpPr/>
          <p:nvPr/>
        </p:nvSpPr>
        <p:spPr>
          <a:xfrm>
            <a:off x="1160207" y="2546555"/>
            <a:ext cx="3814088" cy="2123924"/>
          </a:xfrm>
          <a:prstGeom prst="wedgeEllipseCallout">
            <a:avLst>
              <a:gd name="adj1" fmla="val -51013"/>
              <a:gd name="adj2" fmla="val 728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e-FI" sz="2800"/>
              <a:t>Buorre iđit, bures boahtin!</a:t>
            </a:r>
          </a:p>
          <a:p>
            <a:pPr algn="ctr"/>
            <a:endParaRPr lang="se-FI" dirty="0"/>
          </a:p>
          <a:p>
            <a:pPr algn="ctr"/>
            <a:r>
              <a:rPr lang="se-FI" sz="1600" i="1" err="1"/>
              <a:t>Hyvää</a:t>
            </a:r>
            <a:r>
              <a:rPr lang="se-FI" sz="1600" i="1"/>
              <a:t> </a:t>
            </a:r>
            <a:r>
              <a:rPr lang="se-FI" sz="1600" i="1" err="1"/>
              <a:t>huomenta</a:t>
            </a:r>
            <a:r>
              <a:rPr lang="se-FI" sz="1600" i="1"/>
              <a:t>, </a:t>
            </a:r>
            <a:r>
              <a:rPr lang="se-FI" sz="1600" i="1" err="1"/>
              <a:t>tervetuloa</a:t>
            </a:r>
            <a:r>
              <a:rPr lang="se-FI" sz="1600" i="1"/>
              <a:t>!</a:t>
            </a:r>
            <a:endParaRPr lang="fi-FI" sz="1600" i="1"/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5E2F5A00-C36B-3B31-C92D-207B7561DB4B}"/>
              </a:ext>
            </a:extLst>
          </p:cNvPr>
          <p:cNvSpPr/>
          <p:nvPr/>
        </p:nvSpPr>
        <p:spPr>
          <a:xfrm>
            <a:off x="5793008" y="2546555"/>
            <a:ext cx="4383379" cy="2123924"/>
          </a:xfrm>
          <a:prstGeom prst="wedgeEllipseCallout">
            <a:avLst>
              <a:gd name="adj1" fmla="val 71117"/>
              <a:gd name="adj2" fmla="val 708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e-FI" sz="3200" err="1"/>
              <a:t>Ipmel</a:t>
            </a:r>
            <a:r>
              <a:rPr lang="se-FI" sz="3200"/>
              <a:t> atti, giitu!</a:t>
            </a:r>
          </a:p>
          <a:p>
            <a:pPr algn="ctr"/>
            <a:endParaRPr lang="se-FI" dirty="0"/>
          </a:p>
          <a:p>
            <a:pPr algn="ctr"/>
            <a:r>
              <a:rPr lang="se-FI" sz="2000" i="1" err="1"/>
              <a:t>Huomenta</a:t>
            </a:r>
            <a:r>
              <a:rPr lang="se-FI" sz="2000" i="1"/>
              <a:t>, </a:t>
            </a:r>
            <a:r>
              <a:rPr lang="se-FI" sz="2000" i="1" err="1"/>
              <a:t>kiitos</a:t>
            </a:r>
            <a:r>
              <a:rPr lang="se-FI" sz="2000" i="1"/>
              <a:t>!</a:t>
            </a:r>
            <a:endParaRPr lang="fi-FI" sz="2000" i="1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80139"/>
              <a:gd name="adj2" fmla="val -17162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4400" err="1"/>
              <a:t>Mun</a:t>
            </a:r>
            <a:r>
              <a:rPr lang="fi-FI" sz="4400"/>
              <a:t> </a:t>
            </a:r>
            <a:r>
              <a:rPr lang="fi-FI" sz="4400" err="1"/>
              <a:t>liikon</a:t>
            </a:r>
            <a:r>
              <a:rPr lang="fi-FI" sz="4400"/>
              <a:t> </a:t>
            </a:r>
            <a:r>
              <a:rPr lang="fi-FI" sz="4400" err="1"/>
              <a:t>mátkkoštit</a:t>
            </a:r>
            <a:r>
              <a:rPr lang="fi-FI" sz="4400"/>
              <a:t>.</a:t>
            </a:r>
          </a:p>
        </p:txBody>
      </p:sp>
      <p:pic>
        <p:nvPicPr>
          <p:cNvPr id="2" name="Kuva 1" descr="turisti">
            <a:extLst>
              <a:ext uri="{FF2B5EF4-FFF2-40B4-BE49-F238E27FC236}">
                <a16:creationId xmlns:a16="http://schemas.microsoft.com/office/drawing/2014/main" id="{BE8293A6-B9AD-74DE-CF25-8D02B7DB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092" y="3757246"/>
            <a:ext cx="2743200" cy="2743200"/>
          </a:xfrm>
          <a:prstGeom prst="rect">
            <a:avLst/>
          </a:prstGeom>
        </p:spPr>
      </p:pic>
      <p:pic>
        <p:nvPicPr>
          <p:cNvPr id="4" name="Kuva 3" descr="uida">
            <a:extLst>
              <a:ext uri="{FF2B5EF4-FFF2-40B4-BE49-F238E27FC236}">
                <a16:creationId xmlns:a16="http://schemas.microsoft.com/office/drawing/2014/main" id="{0F148C51-A053-A2AE-747F-BFF1D746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8" y="4318070"/>
            <a:ext cx="2743200" cy="1856014"/>
          </a:xfrm>
          <a:prstGeom prst="rect">
            <a:avLst/>
          </a:prstGeom>
        </p:spPr>
      </p:pic>
      <p:pic>
        <p:nvPicPr>
          <p:cNvPr id="5" name="Kuva 4" descr="koripallo">
            <a:extLst>
              <a:ext uri="{FF2B5EF4-FFF2-40B4-BE49-F238E27FC236}">
                <a16:creationId xmlns:a16="http://schemas.microsoft.com/office/drawing/2014/main" id="{C0E664FC-B206-EA2E-4217-967A957B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31" y="3998265"/>
            <a:ext cx="2235200" cy="2368625"/>
          </a:xfrm>
          <a:prstGeom prst="rect">
            <a:avLst/>
          </a:prstGeom>
        </p:spPr>
      </p:pic>
      <p:pic>
        <p:nvPicPr>
          <p:cNvPr id="8" name="Kuva 7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92BE1E7F-655F-58EB-FEBB-46567F275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7827" y="499008"/>
            <a:ext cx="2289733" cy="197941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EE43B30-BE05-74FC-A157-C121DBE7BB13}"/>
              </a:ext>
            </a:extLst>
          </p:cNvPr>
          <p:cNvSpPr txBox="1"/>
          <p:nvPr/>
        </p:nvSpPr>
        <p:spPr>
          <a:xfrm>
            <a:off x="1047827" y="7357008"/>
            <a:ext cx="18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6" tooltip="https://freepngimg.com/png/29033-child-transparent-image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7" tooltip="https://creativecommons.org/licenses/by-nc/3.0/"/>
              </a:rPr>
              <a:t>CC BY-NC</a:t>
            </a:r>
            <a:endParaRPr lang="fi-FI" sz="90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1F1C906-99CD-B169-7937-C94F4CD3D4B3}"/>
              </a:ext>
            </a:extLst>
          </p:cNvPr>
          <p:cNvSpPr txBox="1"/>
          <p:nvPr/>
        </p:nvSpPr>
        <p:spPr>
          <a:xfrm>
            <a:off x="1680308" y="2510244"/>
            <a:ext cx="978408" cy="37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Ovllá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53160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76676"/>
              <a:gd name="adj2" fmla="val -2430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800" err="1"/>
              <a:t>Mun</a:t>
            </a:r>
            <a:r>
              <a:rPr lang="fi-FI" sz="2800"/>
              <a:t> </a:t>
            </a:r>
            <a:r>
              <a:rPr lang="fi-FI" sz="2800" err="1"/>
              <a:t>liikon</a:t>
            </a:r>
            <a:r>
              <a:rPr lang="fi-FI" sz="2800"/>
              <a:t> </a:t>
            </a:r>
            <a:r>
              <a:rPr lang="fi-FI" sz="2800" err="1"/>
              <a:t>speallat</a:t>
            </a:r>
            <a:r>
              <a:rPr lang="fi-FI" sz="2800"/>
              <a:t> </a:t>
            </a:r>
            <a:r>
              <a:rPr lang="fi-FI" sz="2800" err="1"/>
              <a:t>sisbandy</a:t>
            </a:r>
            <a:r>
              <a:rPr lang="fi-FI" sz="2800"/>
              <a:t>/</a:t>
            </a:r>
            <a:r>
              <a:rPr lang="fi-FI" sz="2800" err="1"/>
              <a:t>ráige</a:t>
            </a:r>
            <a:r>
              <a:rPr lang="fi-FI" sz="2800"/>
              <a:t>-spáppa.</a:t>
            </a:r>
          </a:p>
        </p:txBody>
      </p:sp>
      <p:pic>
        <p:nvPicPr>
          <p:cNvPr id="2" name="Kuva 1" descr="sähly">
            <a:extLst>
              <a:ext uri="{FF2B5EF4-FFF2-40B4-BE49-F238E27FC236}">
                <a16:creationId xmlns:a16="http://schemas.microsoft.com/office/drawing/2014/main" id="{E9B4AE01-83EC-CE57-4A56-9B3C03B7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7" y="4002356"/>
            <a:ext cx="1932354" cy="2301827"/>
          </a:xfrm>
          <a:prstGeom prst="rect">
            <a:avLst/>
          </a:prstGeom>
        </p:spPr>
      </p:pic>
      <p:pic>
        <p:nvPicPr>
          <p:cNvPr id="4" name="Kuva 3" descr="jääkiekko">
            <a:extLst>
              <a:ext uri="{FF2B5EF4-FFF2-40B4-BE49-F238E27FC236}">
                <a16:creationId xmlns:a16="http://schemas.microsoft.com/office/drawing/2014/main" id="{F0E30DF8-7DDA-97D9-77A6-0D1677473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861" y="3981199"/>
            <a:ext cx="1834662" cy="2353911"/>
          </a:xfrm>
          <a:prstGeom prst="rect">
            <a:avLst/>
          </a:prstGeom>
        </p:spPr>
      </p:pic>
      <p:pic>
        <p:nvPicPr>
          <p:cNvPr id="5" name="Kuva 4" descr="lentopallo">
            <a:extLst>
              <a:ext uri="{FF2B5EF4-FFF2-40B4-BE49-F238E27FC236}">
                <a16:creationId xmlns:a16="http://schemas.microsoft.com/office/drawing/2014/main" id="{B7882AE7-5507-4FF5-3638-67786EBB1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39" y="3814521"/>
            <a:ext cx="1834661" cy="2501648"/>
          </a:xfrm>
          <a:prstGeom prst="rect">
            <a:avLst/>
          </a:prstGeom>
        </p:spPr>
      </p:pic>
      <p:pic>
        <p:nvPicPr>
          <p:cNvPr id="8" name="Kuva 7" descr="Kuva, joka sisältää kohteen henkilö, vaate, vyötärö, olkapää&#10;&#10;Kuvaus luotu automaattisesti">
            <a:extLst>
              <a:ext uri="{FF2B5EF4-FFF2-40B4-BE49-F238E27FC236}">
                <a16:creationId xmlns:a16="http://schemas.microsoft.com/office/drawing/2014/main" id="{B0ADD282-3C8C-6B63-F9A2-5B07DF27CA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8876" r="18687" b="26267"/>
          <a:stretch/>
        </p:blipFill>
        <p:spPr>
          <a:xfrm>
            <a:off x="1877180" y="696176"/>
            <a:ext cx="1311176" cy="203911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2112393-00D3-C222-27B3-96DDB845A100}"/>
              </a:ext>
            </a:extLst>
          </p:cNvPr>
          <p:cNvSpPr txBox="1"/>
          <p:nvPr/>
        </p:nvSpPr>
        <p:spPr>
          <a:xfrm>
            <a:off x="2123831" y="2792868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/>
              <a:t>Sire-</a:t>
            </a:r>
            <a:r>
              <a:rPr lang="fi-FI" i="1" err="1"/>
              <a:t>Márjá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136095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59144"/>
              <a:gd name="adj2" fmla="val -190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4400" err="1"/>
              <a:t>Mun</a:t>
            </a:r>
            <a:r>
              <a:rPr lang="fi-FI" sz="4400"/>
              <a:t> </a:t>
            </a:r>
            <a:r>
              <a:rPr lang="fi-FI" sz="4400" err="1"/>
              <a:t>liikon</a:t>
            </a:r>
            <a:r>
              <a:rPr lang="fi-FI" sz="4400"/>
              <a:t> </a:t>
            </a:r>
            <a:r>
              <a:rPr lang="fi-FI" sz="4400" err="1"/>
              <a:t>geahččat</a:t>
            </a:r>
            <a:r>
              <a:rPr lang="fi-FI" sz="4400"/>
              <a:t> </a:t>
            </a:r>
            <a:r>
              <a:rPr lang="fi-FI" sz="4400" err="1"/>
              <a:t>filmmaid</a:t>
            </a:r>
            <a:r>
              <a:rPr lang="fi-FI" sz="4400"/>
              <a:t>.</a:t>
            </a:r>
          </a:p>
        </p:txBody>
      </p:sp>
      <p:pic>
        <p:nvPicPr>
          <p:cNvPr id="2" name="Kuva 1" descr="katsoa televisiota">
            <a:extLst>
              <a:ext uri="{FF2B5EF4-FFF2-40B4-BE49-F238E27FC236}">
                <a16:creationId xmlns:a16="http://schemas.microsoft.com/office/drawing/2014/main" id="{397BDC06-39C5-AA07-F12E-755A061C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4001477"/>
            <a:ext cx="2743200" cy="2743200"/>
          </a:xfrm>
          <a:prstGeom prst="rect">
            <a:avLst/>
          </a:prstGeom>
        </p:spPr>
      </p:pic>
      <p:pic>
        <p:nvPicPr>
          <p:cNvPr id="4" name="Kuva 3" descr="rullaluistelu">
            <a:extLst>
              <a:ext uri="{FF2B5EF4-FFF2-40B4-BE49-F238E27FC236}">
                <a16:creationId xmlns:a16="http://schemas.microsoft.com/office/drawing/2014/main" id="{C844E242-F859-3C9A-6CB9-177A12B2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23" y="4001477"/>
            <a:ext cx="2489200" cy="2508739"/>
          </a:xfrm>
          <a:prstGeom prst="rect">
            <a:avLst/>
          </a:prstGeom>
        </p:spPr>
      </p:pic>
      <p:pic>
        <p:nvPicPr>
          <p:cNvPr id="5" name="Kuva 4" descr="hiihtää">
            <a:extLst>
              <a:ext uri="{FF2B5EF4-FFF2-40B4-BE49-F238E27FC236}">
                <a16:creationId xmlns:a16="http://schemas.microsoft.com/office/drawing/2014/main" id="{E8A1BF9B-429E-42FC-36F0-289ED55CF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69" y="3938858"/>
            <a:ext cx="2743199" cy="2614437"/>
          </a:xfrm>
          <a:prstGeom prst="rect">
            <a:avLst/>
          </a:prstGeom>
        </p:spPr>
      </p:pic>
      <p:pic>
        <p:nvPicPr>
          <p:cNvPr id="8" name="Kuva 7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9CD20904-672F-C854-A15D-9BE85BF0D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23644" y="457795"/>
            <a:ext cx="2007108" cy="251587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3200358-3741-BD26-C484-4824B708902A}"/>
              </a:ext>
            </a:extLst>
          </p:cNvPr>
          <p:cNvSpPr txBox="1"/>
          <p:nvPr/>
        </p:nvSpPr>
        <p:spPr>
          <a:xfrm>
            <a:off x="2360715" y="2990002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Liissá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64381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98E590-447B-5A52-FCDC-F09C31FD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Testaa taitosi!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C6350-FE0B-856E-EB36-4F975C87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Testaa tietosi tietovisassa! / </a:t>
            </a:r>
            <a:r>
              <a:rPr lang="fi-FI" dirty="0" err="1"/>
              <a:t>Teste</a:t>
            </a:r>
            <a:r>
              <a:rPr lang="fi-FI" dirty="0"/>
              <a:t> </a:t>
            </a:r>
            <a:r>
              <a:rPr lang="fi-FI" dirty="0" err="1"/>
              <a:t>die</a:t>
            </a:r>
            <a:r>
              <a:rPr lang="se-FI" dirty="0"/>
              <a:t>đuidat diehtogilvvus!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https://wordwall.net/play/80485/920/329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Kahoot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https://create.kahoot.it/share/giellavahkku-saamen-kieltenviikko-samegielat-saamen-kielet/151a5001-dc1a-4a6e-aaec-458e3f11fda0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AF9D8D06-7C03-60AC-6701-FFD19BE09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57" y="5592885"/>
            <a:ext cx="5381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26F3B4-0EEB-0196-17E7-9278D5DB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7370"/>
            <a:ext cx="10515600" cy="4351338"/>
          </a:xfr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Kerro chatissa, mitä sinä harrastat.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Me opetamme sinua kertomaan harrastuksesi saameksi!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066203-8307-CA3F-18CE-AD588337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" y="5553808"/>
            <a:ext cx="5381625" cy="1143000"/>
          </a:xfrm>
          <a:prstGeom prst="rect">
            <a:avLst/>
          </a:prstGeom>
        </p:spPr>
      </p:pic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98E37386-A92F-000E-2DCA-5757D6BDAB7D}"/>
              </a:ext>
            </a:extLst>
          </p:cNvPr>
          <p:cNvSpPr/>
          <p:nvPr/>
        </p:nvSpPr>
        <p:spPr>
          <a:xfrm>
            <a:off x="3569111" y="478759"/>
            <a:ext cx="4247535" cy="1866711"/>
          </a:xfrm>
          <a:prstGeom prst="wedgeEllipseCallout">
            <a:avLst>
              <a:gd name="adj1" fmla="val -59027"/>
              <a:gd name="adj2" fmla="val 788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e-FI" sz="2800"/>
              <a:t>Maid don liikot bargat astoáigge? </a:t>
            </a: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74132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6A7F3-AD43-1000-EC7C-364AFEFD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82" y="765004"/>
            <a:ext cx="10824518" cy="54119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sz="4600" b="1" dirty="0" err="1">
                <a:latin typeface="Aptos Display"/>
              </a:rPr>
              <a:t>Ástoáigge</a:t>
            </a:r>
            <a:r>
              <a:rPr lang="fi-FI" sz="4600" b="1" dirty="0">
                <a:latin typeface="Aptos Display"/>
              </a:rPr>
              <a:t> </a:t>
            </a:r>
            <a:r>
              <a:rPr lang="fi-FI" sz="4600" b="1" dirty="0" err="1">
                <a:latin typeface="Aptos Display"/>
              </a:rPr>
              <a:t>doaimmaid</a:t>
            </a:r>
            <a:r>
              <a:rPr lang="fi-FI" sz="4600" b="1" dirty="0">
                <a:latin typeface="Aptos Display"/>
              </a:rPr>
              <a:t> </a:t>
            </a:r>
            <a:r>
              <a:rPr lang="fi-FI" sz="4600" b="1" dirty="0" err="1">
                <a:latin typeface="Aptos Display"/>
              </a:rPr>
              <a:t>birra</a:t>
            </a:r>
            <a:r>
              <a:rPr lang="fi-FI" sz="4600" b="1" dirty="0">
                <a:latin typeface="Aptos Display"/>
              </a:rPr>
              <a:t> </a:t>
            </a:r>
            <a:r>
              <a:rPr lang="fi-FI" sz="4600" b="1" dirty="0" err="1">
                <a:latin typeface="Aptos Display"/>
              </a:rPr>
              <a:t>filmmat</a:t>
            </a:r>
            <a:r>
              <a:rPr lang="fi-FI" sz="4600" b="1" dirty="0">
                <a:latin typeface="Aptos Display"/>
              </a:rPr>
              <a:t> / Vapaa-ajan toimista filmejä: </a:t>
            </a:r>
            <a:endParaRPr lang="fi-FI" sz="3600" b="1" dirty="0">
              <a:latin typeface="Aptos Display"/>
            </a:endParaRPr>
          </a:p>
          <a:p>
            <a:endParaRPr lang="fi-FI" sz="3600" dirty="0">
              <a:latin typeface="Aptos Display"/>
            </a:endParaRPr>
          </a:p>
          <a:p>
            <a:r>
              <a:rPr lang="fi-FI" sz="3600" dirty="0">
                <a:latin typeface="Aptos Display"/>
              </a:rPr>
              <a:t>SMÁVVAMÁNÁIDE- PIENILLE LAPSILLE: </a:t>
            </a:r>
            <a:r>
              <a:rPr lang="fi-FI" sz="3600" b="1" dirty="0" err="1">
                <a:latin typeface="Aptos Display"/>
              </a:rPr>
              <a:t>Binnabánna</a:t>
            </a:r>
            <a:r>
              <a:rPr lang="se-FI" sz="3600" b="1" dirty="0">
                <a:latin typeface="Aptos Display"/>
              </a:rPr>
              <a:t>š</a:t>
            </a:r>
            <a:r>
              <a:rPr lang="se-FI" sz="3600" dirty="0">
                <a:latin typeface="Aptos Display"/>
              </a:rPr>
              <a:t>: </a:t>
            </a:r>
            <a:r>
              <a:rPr lang="fi-FI" sz="3700" dirty="0">
                <a:hlinkClick r:id="rId2"/>
              </a:rPr>
              <a:t>NRK Super - </a:t>
            </a:r>
            <a:r>
              <a:rPr lang="fi-FI" sz="3700" dirty="0" err="1">
                <a:hlinkClick r:id="rId2"/>
              </a:rPr>
              <a:t>Binnabánnaš</a:t>
            </a:r>
            <a:r>
              <a:rPr lang="fi-FI" sz="3700" dirty="0">
                <a:hlinkClick r:id="rId2"/>
              </a:rPr>
              <a:t> – </a:t>
            </a:r>
            <a:r>
              <a:rPr lang="fi-FI" sz="3700" dirty="0" err="1">
                <a:hlinkClick r:id="rId2"/>
              </a:rPr>
              <a:t>davvisámegillii</a:t>
            </a:r>
            <a:endParaRPr lang="fi-FI" sz="3700" dirty="0"/>
          </a:p>
          <a:p>
            <a:r>
              <a:rPr lang="fi-FI" sz="3600" dirty="0">
                <a:latin typeface="Aptos Display"/>
              </a:rPr>
              <a:t>MÁNÁIDE – LAPSILLE: </a:t>
            </a:r>
            <a:r>
              <a:rPr lang="fi-FI" sz="3600" b="1" dirty="0" err="1">
                <a:latin typeface="Aptos Display"/>
              </a:rPr>
              <a:t>Iežár</a:t>
            </a:r>
            <a:r>
              <a:rPr lang="fi-FI" sz="3600" dirty="0">
                <a:latin typeface="Aptos Display"/>
              </a:rPr>
              <a:t> (=Selfie): </a:t>
            </a:r>
            <a:r>
              <a:rPr lang="fi-FI" sz="3600" dirty="0">
                <a:latin typeface="Aptos Display"/>
                <a:hlinkClick r:id="rId3"/>
              </a:rPr>
              <a:t>https://nrksuper.no/serie/iezar</a:t>
            </a:r>
            <a:endParaRPr lang="fi-FI" sz="3600" dirty="0"/>
          </a:p>
          <a:p>
            <a:r>
              <a:rPr lang="fi-FI" sz="3600" dirty="0">
                <a:latin typeface="Aptos Display"/>
              </a:rPr>
              <a:t>NUORAIDE – NUORILLE</a:t>
            </a:r>
            <a:r>
              <a:rPr lang="fi-FI" sz="3600" b="1" dirty="0">
                <a:latin typeface="Aptos Display"/>
              </a:rPr>
              <a:t>: 8 </a:t>
            </a:r>
            <a:r>
              <a:rPr lang="fi-FI" sz="3600" b="1" dirty="0" err="1">
                <a:latin typeface="Aptos Display"/>
              </a:rPr>
              <a:t>jagiáiggi</a:t>
            </a:r>
            <a:r>
              <a:rPr lang="fi-FI" sz="3600" b="1" dirty="0">
                <a:latin typeface="Aptos Display"/>
              </a:rPr>
              <a:t> / 8 vuodenaikaa</a:t>
            </a:r>
            <a:r>
              <a:rPr lang="fi-FI" sz="3600" dirty="0">
                <a:latin typeface="Aptos Display"/>
              </a:rPr>
              <a:t>: </a:t>
            </a:r>
            <a:r>
              <a:rPr lang="fi-FI" sz="3600" dirty="0">
                <a:latin typeface="Aptos Display"/>
                <a:hlinkClick r:id="rId4"/>
              </a:rPr>
              <a:t>https://areena.yle.fi/1-67581298</a:t>
            </a:r>
            <a:endParaRPr lang="fi-FI" sz="3600" dirty="0">
              <a:latin typeface="Aptos Display"/>
            </a:endParaRPr>
          </a:p>
          <a:p>
            <a:r>
              <a:rPr lang="fi-FI" sz="3600" b="1" dirty="0">
                <a:latin typeface="Aptos Display"/>
              </a:rPr>
              <a:t>Husky-</a:t>
            </a:r>
            <a:r>
              <a:rPr lang="fi-FI" sz="3600" b="1" dirty="0" err="1">
                <a:latin typeface="Aptos Display"/>
              </a:rPr>
              <a:t>ráidu</a:t>
            </a:r>
            <a:r>
              <a:rPr lang="fi-FI" sz="3600" b="1" dirty="0">
                <a:latin typeface="Aptos Display"/>
              </a:rPr>
              <a:t> /Husky-sarja</a:t>
            </a:r>
            <a:r>
              <a:rPr lang="fi-FI" sz="3600" dirty="0">
                <a:latin typeface="Aptos Display"/>
              </a:rPr>
              <a:t>: </a:t>
            </a:r>
            <a:r>
              <a:rPr lang="fi-FI" sz="3600" dirty="0">
                <a:latin typeface="Aptos Display"/>
                <a:hlinkClick r:id="rId5"/>
              </a:rPr>
              <a:t>https://tv.nrk.no/serie/husky</a:t>
            </a:r>
            <a:endParaRPr lang="fi-FI" sz="3600" dirty="0">
              <a:latin typeface="Aptos Display"/>
            </a:endParaRPr>
          </a:p>
          <a:p>
            <a:pPr marL="0" indent="0">
              <a:buNone/>
            </a:pPr>
            <a:endParaRPr lang="fi-FI" sz="3600" dirty="0">
              <a:latin typeface="Aptos Display"/>
            </a:endParaRPr>
          </a:p>
          <a:p>
            <a:endParaRPr lang="fi-FI" sz="3600" dirty="0">
              <a:latin typeface="Aptos Display"/>
            </a:endParaRPr>
          </a:p>
          <a:p>
            <a:pPr marL="0" indent="0">
              <a:buNone/>
            </a:pPr>
            <a:r>
              <a:rPr lang="fi-FI" sz="9600" i="1" dirty="0">
                <a:latin typeface="Segoe Script"/>
              </a:rPr>
              <a:t>    </a:t>
            </a:r>
            <a:r>
              <a:rPr lang="fi-FI" sz="9600" i="1">
                <a:latin typeface="Segoe Script"/>
              </a:rPr>
              <a:t>Giitu</a:t>
            </a:r>
            <a:r>
              <a:rPr lang="fi-FI" sz="9600" i="1" dirty="0">
                <a:latin typeface="Segoe Script"/>
              </a:rPr>
              <a:t> min </a:t>
            </a:r>
            <a:r>
              <a:rPr lang="fi-FI" sz="9600" i="1" dirty="0" err="1">
                <a:latin typeface="Segoe Script"/>
              </a:rPr>
              <a:t>beales</a:t>
            </a:r>
            <a:r>
              <a:rPr lang="fi-FI" sz="9600" i="1" dirty="0">
                <a:latin typeface="Segoe Script"/>
              </a:rPr>
              <a:t>!</a:t>
            </a:r>
            <a:endParaRPr lang="fi-FI" dirty="0"/>
          </a:p>
        </p:txBody>
      </p:sp>
      <p:pic>
        <p:nvPicPr>
          <p:cNvPr id="4" name="Kuva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231BC3CB-3E43-21FB-5E6C-70BB66B6D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87" y="5602654"/>
            <a:ext cx="5381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ros, animaatio, clipart, kuvitus&#10;&#10;Kuvaus luotu automaattisesti">
            <a:extLst>
              <a:ext uri="{FF2B5EF4-FFF2-40B4-BE49-F238E27FC236}">
                <a16:creationId xmlns:a16="http://schemas.microsoft.com/office/drawing/2014/main" id="{23FEE916-FB73-321E-44D3-8BFD63A5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342" y="685097"/>
            <a:ext cx="3981169" cy="591470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46C125-C22A-659E-EFC0-045D6605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680085"/>
            <a:ext cx="10515600" cy="1325563"/>
          </a:xfrm>
        </p:spPr>
        <p:txBody>
          <a:bodyPr/>
          <a:lstStyle/>
          <a:p>
            <a:r>
              <a:rPr lang="fi-FI" err="1"/>
              <a:t>Otne</a:t>
            </a:r>
            <a:r>
              <a:rPr lang="fi-FI"/>
              <a:t> - Tänään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39FE8-D54B-D14E-BB0A-6AB1E44E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50000"/>
              </a:lnSpc>
            </a:pPr>
            <a:r>
              <a:rPr lang="fi-FI"/>
              <a:t>Pohjoissaamesta yleisesti, harjoitellaan ääntämistä</a:t>
            </a:r>
          </a:p>
          <a:p>
            <a:pPr>
              <a:lnSpc>
                <a:spcPct val="250000"/>
              </a:lnSpc>
            </a:pPr>
            <a:r>
              <a:rPr lang="fi-FI"/>
              <a:t>Opetellaan </a:t>
            </a:r>
            <a:r>
              <a:rPr lang="fi-FI" b="1"/>
              <a:t>vapaa-ajan sanastoa</a:t>
            </a:r>
          </a:p>
          <a:p>
            <a:pPr>
              <a:lnSpc>
                <a:spcPct val="250000"/>
              </a:lnSpc>
            </a:pPr>
            <a:r>
              <a:rPr lang="fi-FI"/>
              <a:t>Testaa tietosi tietovisassa    </a:t>
            </a:r>
          </a:p>
          <a:p>
            <a:pPr marL="514350" indent="-514350"/>
            <a:endParaRPr lang="fi-FI"/>
          </a:p>
        </p:txBody>
      </p:sp>
      <p:pic>
        <p:nvPicPr>
          <p:cNvPr id="4" name="Kuva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A6B60612-6CBE-8B26-717C-154E2759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5592885"/>
            <a:ext cx="5381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B84E9-C4BB-41EC-5C13-2A8CCEDB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69" y="195719"/>
            <a:ext cx="10515600" cy="1325563"/>
          </a:xfrm>
        </p:spPr>
        <p:txBody>
          <a:bodyPr/>
          <a:lstStyle/>
          <a:p>
            <a:r>
              <a:rPr lang="fi-FI"/>
              <a:t>Pohjoissaame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8F45B5-5C32-0BE3-A0F3-DABFB406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65" y="1418007"/>
            <a:ext cx="6572530" cy="42786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Puhujamäärältään suurin saamen kielistä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e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Puhujia Suomessa, Norjassa ja Ruotsissa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se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Puhujia arviolta n. 25 000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Suomessa</a:t>
            </a:r>
            <a:r>
              <a:rPr lang="en-US" sz="2000" dirty="0">
                <a:latin typeface="Calibri"/>
                <a:ea typeface="Calibri"/>
                <a:cs typeface="Calibri"/>
              </a:rPr>
              <a:t> n. 2000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se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Uhanalainen kieli, kuten kaikki saamen kielet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se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Suomen sukukieli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e-FI" sz="24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se-FI" sz="2400" dirty="0">
                <a:latin typeface="Calibri"/>
                <a:ea typeface="Calibri"/>
                <a:cs typeface="Calibri"/>
              </a:rPr>
              <a:t>Virallisena kielenä Suomessa </a:t>
            </a:r>
            <a:r>
              <a:rPr lang="se-FI" sz="2400" i="1" dirty="0">
                <a:latin typeface="Calibri"/>
                <a:ea typeface="Calibri"/>
                <a:cs typeface="Calibri"/>
              </a:rPr>
              <a:t>Utsjoella, Inarissa, Enontekiöllä ja Sodankylässä</a:t>
            </a:r>
            <a:r>
              <a:rPr lang="se-FI" sz="2400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e-FI" sz="1100" dirty="0">
              <a:solidFill>
                <a:srgbClr val="202122"/>
              </a:solidFill>
              <a:latin typeface="Aptos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,monospace" panose="020B0604020202020204" pitchFamily="34" charset="0"/>
              <a:buChar char="o"/>
            </a:pPr>
            <a:endParaRPr lang="se-FI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Kuva 4" descr="Miksi on tärkeä huomioida saamen kielet? - sfp.fi">
            <a:extLst>
              <a:ext uri="{FF2B5EF4-FFF2-40B4-BE49-F238E27FC236}">
                <a16:creationId xmlns:a16="http://schemas.microsoft.com/office/drawing/2014/main" id="{19B5B54E-0AAF-767D-EA5D-62F64CEC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8" r="348" b="-442"/>
          <a:stretch/>
        </p:blipFill>
        <p:spPr>
          <a:xfrm>
            <a:off x="6268598" y="220221"/>
            <a:ext cx="5813117" cy="5382433"/>
          </a:xfrm>
          <a:prstGeom prst="rect">
            <a:avLst/>
          </a:prstGeom>
        </p:spPr>
      </p:pic>
      <p:sp>
        <p:nvSpPr>
          <p:cNvPr id="6" name="Tekstiruutu 3">
            <a:extLst>
              <a:ext uri="{FF2B5EF4-FFF2-40B4-BE49-F238E27FC236}">
                <a16:creationId xmlns:a16="http://schemas.microsoft.com/office/drawing/2014/main" id="{733E53FB-20AA-91FC-2CBD-EA010C341250}"/>
              </a:ext>
            </a:extLst>
          </p:cNvPr>
          <p:cNvSpPr txBox="1"/>
          <p:nvPr/>
        </p:nvSpPr>
        <p:spPr>
          <a:xfrm>
            <a:off x="7318410" y="5602654"/>
            <a:ext cx="511178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Kuva: </a:t>
            </a:r>
            <a:r>
              <a:rPr lang="fi-FI" sz="1600" dirty="0">
                <a:hlinkClick r:id="rId3"/>
              </a:rPr>
              <a:t>https://sfp.fi/fi/artikkelit/miksi-on-tarkea-huomioida-saamen-kielet/</a:t>
            </a:r>
            <a:endParaRPr lang="fi-FI" sz="1600" dirty="0"/>
          </a:p>
          <a:p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5764D0-534C-09D7-F01E-7D476122C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50" y="5602654"/>
            <a:ext cx="5381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F45ED5-83AA-0BF8-D8A1-723129A8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658" y="16053"/>
            <a:ext cx="7554684" cy="1610753"/>
          </a:xfrm>
        </p:spPr>
        <p:txBody>
          <a:bodyPr>
            <a:normAutofit/>
          </a:bodyPr>
          <a:lstStyle/>
          <a:p>
            <a:pPr algn="ctr"/>
            <a:r>
              <a:rPr lang="se-FI" sz="4800" b="1">
                <a:solidFill>
                  <a:srgbClr val="7030A0"/>
                </a:solidFill>
              </a:rPr>
              <a:t>Bustávat ja jietnadagat</a:t>
            </a:r>
            <a:br>
              <a:rPr lang="se-FI" sz="4800" b="1">
                <a:solidFill>
                  <a:srgbClr val="7030A0"/>
                </a:solidFill>
              </a:rPr>
            </a:br>
            <a:r>
              <a:rPr lang="se-FI" sz="2400" b="1">
                <a:solidFill>
                  <a:srgbClr val="7030A0"/>
                </a:solidFill>
              </a:rPr>
              <a:t>Kirjaimet ja </a:t>
            </a:r>
            <a:r>
              <a:rPr lang="fi-FI" sz="2400" b="1">
                <a:solidFill>
                  <a:srgbClr val="7030A0"/>
                </a:solidFill>
              </a:rPr>
              <a:t>äänteet</a:t>
            </a:r>
            <a:endParaRPr lang="fi-FI" sz="4800" b="1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75767B-104F-EF24-C3BB-16FD5607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18" y="1340837"/>
            <a:ext cx="7015548" cy="4542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e-FI" sz="4000" b="1"/>
              <a:t>Otne don oahpat jietnadit daid!</a:t>
            </a:r>
            <a:br>
              <a:rPr lang="se-FI" sz="4000"/>
            </a:br>
            <a:r>
              <a:rPr lang="se-FI" sz="2400" i="1"/>
              <a:t>Tänään opit ääntämään nämä!</a:t>
            </a:r>
            <a:endParaRPr lang="se-FI" sz="2400"/>
          </a:p>
          <a:p>
            <a:pPr marL="0" indent="0">
              <a:lnSpc>
                <a:spcPct val="170000"/>
              </a:lnSpc>
              <a:buNone/>
            </a:pPr>
            <a:r>
              <a:rPr lang="fi-FI" b="1">
                <a:solidFill>
                  <a:schemeClr val="accent5"/>
                </a:solidFill>
              </a:rPr>
              <a:t>Á</a:t>
            </a:r>
            <a:r>
              <a:rPr lang="fi-FI">
                <a:solidFill>
                  <a:srgbClr val="000000"/>
                </a:solidFill>
              </a:rPr>
              <a:t>  </a:t>
            </a:r>
            <a:r>
              <a:rPr lang="fi-FI" sz="1800">
                <a:solidFill>
                  <a:srgbClr val="000000"/>
                </a:solidFill>
              </a:rPr>
              <a:t>/aa/, /</a:t>
            </a:r>
            <a:r>
              <a:rPr lang="fi-FI" sz="1800" err="1">
                <a:solidFill>
                  <a:srgbClr val="000000"/>
                </a:solidFill>
              </a:rPr>
              <a:t>ää</a:t>
            </a:r>
            <a:r>
              <a:rPr lang="fi-FI" sz="1800">
                <a:solidFill>
                  <a:srgbClr val="000000"/>
                </a:solidFill>
              </a:rPr>
              <a:t>/</a:t>
            </a:r>
            <a:r>
              <a:rPr lang="fi-FI">
                <a:solidFill>
                  <a:srgbClr val="000000"/>
                </a:solidFill>
              </a:rPr>
              <a:t>       </a:t>
            </a:r>
            <a:r>
              <a:rPr lang="fi-FI" err="1">
                <a:solidFill>
                  <a:srgbClr val="000000"/>
                </a:solidFill>
              </a:rPr>
              <a:t>d</a:t>
            </a:r>
            <a:r>
              <a:rPr lang="fi-FI" b="1" err="1">
                <a:solidFill>
                  <a:schemeClr val="accent5"/>
                </a:solidFill>
              </a:rPr>
              <a:t>á</a:t>
            </a:r>
            <a:r>
              <a:rPr lang="fi-FI" err="1">
                <a:solidFill>
                  <a:srgbClr val="000000"/>
                </a:solidFill>
              </a:rPr>
              <a:t>nsut</a:t>
            </a: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sz="2000" i="1">
                <a:solidFill>
                  <a:srgbClr val="000000"/>
                </a:solidFill>
              </a:rPr>
              <a:t>tanssia</a:t>
            </a:r>
            <a:endParaRPr lang="fi-FI" sz="200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fi-FI" b="1">
                <a:solidFill>
                  <a:schemeClr val="accent5"/>
                </a:solidFill>
              </a:rPr>
              <a:t>Č</a:t>
            </a:r>
            <a:r>
              <a:rPr lang="fi-FI">
                <a:solidFill>
                  <a:srgbClr val="000000"/>
                </a:solidFill>
              </a:rPr>
              <a:t>  </a:t>
            </a:r>
            <a:r>
              <a:rPr lang="fi-FI" sz="1800">
                <a:solidFill>
                  <a:srgbClr val="000000"/>
                </a:solidFill>
              </a:rPr>
              <a:t>/</a:t>
            </a:r>
            <a:r>
              <a:rPr lang="fi-FI" sz="1800" err="1">
                <a:solidFill>
                  <a:srgbClr val="000000"/>
                </a:solidFill>
              </a:rPr>
              <a:t>tš</a:t>
            </a:r>
            <a:r>
              <a:rPr lang="fi-FI" sz="1800">
                <a:solidFill>
                  <a:srgbClr val="000000"/>
                </a:solidFill>
              </a:rPr>
              <a:t>/</a:t>
            </a:r>
            <a:r>
              <a:rPr lang="fi-FI">
                <a:solidFill>
                  <a:srgbClr val="000000"/>
                </a:solidFill>
              </a:rPr>
              <a:t>       </a:t>
            </a:r>
            <a:r>
              <a:rPr lang="fi-FI" b="1" err="1">
                <a:solidFill>
                  <a:schemeClr val="accent5"/>
                </a:solidFill>
              </a:rPr>
              <a:t>č</a:t>
            </a:r>
            <a:r>
              <a:rPr lang="fi-FI" err="1">
                <a:solidFill>
                  <a:srgbClr val="000000"/>
                </a:solidFill>
              </a:rPr>
              <a:t>uojahit</a:t>
            </a: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sz="2000" i="1">
                <a:solidFill>
                  <a:srgbClr val="000000"/>
                </a:solidFill>
              </a:rPr>
              <a:t>soittaa</a:t>
            </a:r>
            <a:endParaRPr lang="fi-FI" sz="200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fi-FI" b="1">
                <a:solidFill>
                  <a:schemeClr val="accent5"/>
                </a:solidFill>
              </a:rPr>
              <a:t>Š</a:t>
            </a:r>
            <a:r>
              <a:rPr lang="fi-FI">
                <a:solidFill>
                  <a:srgbClr val="000000"/>
                </a:solidFill>
              </a:rPr>
              <a:t>  </a:t>
            </a:r>
            <a:r>
              <a:rPr lang="fi-FI" sz="1800">
                <a:solidFill>
                  <a:srgbClr val="000000"/>
                </a:solidFill>
                <a:latin typeface="Calibri"/>
                <a:cs typeface="Calibri"/>
              </a:rPr>
              <a:t>/sh/</a:t>
            </a:r>
            <a:r>
              <a:rPr lang="fi-FI">
                <a:solidFill>
                  <a:srgbClr val="000000"/>
                </a:solidFill>
              </a:rPr>
              <a:t>        </a:t>
            </a:r>
            <a:r>
              <a:rPr lang="fi-FI" err="1">
                <a:solidFill>
                  <a:srgbClr val="000000"/>
                </a:solidFill>
              </a:rPr>
              <a:t>ru</a:t>
            </a:r>
            <a:r>
              <a:rPr lang="fi-FI" b="1" err="1">
                <a:solidFill>
                  <a:schemeClr val="accent5"/>
                </a:solidFill>
              </a:rPr>
              <a:t>š</a:t>
            </a:r>
            <a:r>
              <a:rPr lang="fi-FI" err="1">
                <a:solidFill>
                  <a:srgbClr val="000000"/>
                </a:solidFill>
              </a:rPr>
              <a:t>ki</a:t>
            </a: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sz="2000" i="1">
                <a:solidFill>
                  <a:srgbClr val="000000"/>
                </a:solidFill>
              </a:rPr>
              <a:t>ruska</a:t>
            </a:r>
            <a:endParaRPr lang="fi-FI" sz="200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fi-FI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b="1">
              <a:solidFill>
                <a:srgbClr val="156082"/>
              </a:solidFill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789CA09-F876-D646-AAC4-2BCDF2E0F522}"/>
              </a:ext>
            </a:extLst>
          </p:cNvPr>
          <p:cNvSpPr txBox="1"/>
          <p:nvPr/>
        </p:nvSpPr>
        <p:spPr>
          <a:xfrm>
            <a:off x="8783420" y="6245225"/>
            <a:ext cx="3571206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e-FI" sz="1100">
                <a:solidFill>
                  <a:schemeClr val="tx1"/>
                </a:solidFill>
              </a:rPr>
              <a:t>Govva: http://sanosesaameksi.yle.fi/pohjoissaamen-erityispiirteita/</a:t>
            </a:r>
            <a:endParaRPr lang="fi-FI" sz="1100">
              <a:solidFill>
                <a:schemeClr val="tx1"/>
              </a:solidFill>
            </a:endParaRPr>
          </a:p>
        </p:txBody>
      </p:sp>
      <p:pic>
        <p:nvPicPr>
          <p:cNvPr id="1026" name="Picture 2" descr="erikoisia kirjaimia">
            <a:extLst>
              <a:ext uri="{FF2B5EF4-FFF2-40B4-BE49-F238E27FC236}">
                <a16:creationId xmlns:a16="http://schemas.microsoft.com/office/drawing/2014/main" id="{29CCCE83-D7D8-7A73-6809-56ECC2E4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85" y="1982804"/>
            <a:ext cx="4919180" cy="35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23C21E08-65E5-F93C-0E86-777FD1A3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34" y="5661269"/>
            <a:ext cx="5381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andscape with a lake and trees&#10;&#10;Description automatically generated">
            <a:extLst>
              <a:ext uri="{FF2B5EF4-FFF2-40B4-BE49-F238E27FC236}">
                <a16:creationId xmlns:a16="http://schemas.microsoft.com/office/drawing/2014/main" id="{FC31EB4A-C02A-2DCC-DFBB-F05872007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95"/>
          <a:stretch/>
        </p:blipFill>
        <p:spPr>
          <a:xfrm>
            <a:off x="2915455" y="-13648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29DEC3A-28CF-C507-08BF-4670EBF8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1" y="138911"/>
            <a:ext cx="3350088" cy="50709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Tiesitkö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että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suomen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kieleen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lainattu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pohjoissaamesta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seuraavat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sanat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Keksitkö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mitä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nämä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sanat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ovat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suomeksi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5" name="Kuva 4" descr="naali">
            <a:extLst>
              <a:ext uri="{FF2B5EF4-FFF2-40B4-BE49-F238E27FC236}">
                <a16:creationId xmlns:a16="http://schemas.microsoft.com/office/drawing/2014/main" id="{F30798BB-91A7-A079-2EB2-9F1EA888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78" y="3921183"/>
            <a:ext cx="3571647" cy="3538517"/>
          </a:xfrm>
          <a:prstGeom prst="rect">
            <a:avLst/>
          </a:prstGeom>
        </p:spPr>
      </p:pic>
      <p:pic>
        <p:nvPicPr>
          <p:cNvPr id="7" name="Kuva 6" descr="Kuva, joka sisältää kohteen luonnos, mustavalkoinen, taide, valo&#10;&#10;Kuvaus luotu automaattisesti">
            <a:extLst>
              <a:ext uri="{FF2B5EF4-FFF2-40B4-BE49-F238E27FC236}">
                <a16:creationId xmlns:a16="http://schemas.microsoft.com/office/drawing/2014/main" id="{1587CE06-5D6B-74C3-7A9F-40C42730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965" y="2319131"/>
            <a:ext cx="2283113" cy="160130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B78DDA8-45E7-EDCC-BED5-3ECFC9FA9C59}"/>
              </a:ext>
            </a:extLst>
          </p:cNvPr>
          <p:cNvSpPr txBox="1"/>
          <p:nvPr/>
        </p:nvSpPr>
        <p:spPr>
          <a:xfrm>
            <a:off x="5485922" y="5687216"/>
            <a:ext cx="1709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b="1" err="1">
                <a:solidFill>
                  <a:schemeClr val="bg1"/>
                </a:solidFill>
              </a:rPr>
              <a:t>Njálla</a:t>
            </a:r>
            <a:endParaRPr lang="fi-FI" sz="2800" b="1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505E5F4-E1AF-F6A9-DE6F-85604A6AF686}"/>
              </a:ext>
            </a:extLst>
          </p:cNvPr>
          <p:cNvSpPr txBox="1"/>
          <p:nvPr/>
        </p:nvSpPr>
        <p:spPr>
          <a:xfrm>
            <a:off x="10305269" y="4948237"/>
            <a:ext cx="19722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b="1" err="1">
                <a:solidFill>
                  <a:srgbClr val="FFFFFF"/>
                </a:solidFill>
              </a:rPr>
              <a:t>Ruški</a:t>
            </a:r>
            <a:endParaRPr lang="fi-FI" sz="2800" b="1">
              <a:solidFill>
                <a:srgbClr val="FFFFFF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8034708-9BE1-2679-6320-5A9165609189}"/>
              </a:ext>
            </a:extLst>
          </p:cNvPr>
          <p:cNvSpPr txBox="1"/>
          <p:nvPr/>
        </p:nvSpPr>
        <p:spPr>
          <a:xfrm>
            <a:off x="10858526" y="1151699"/>
            <a:ext cx="13323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b="1" err="1">
                <a:solidFill>
                  <a:schemeClr val="bg1"/>
                </a:solidFill>
              </a:rPr>
              <a:t>Duottar</a:t>
            </a:r>
            <a:endParaRPr lang="fi-FI" sz="2400" b="1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927E4FB-26AE-ABF0-6314-F70524D63A1E}"/>
              </a:ext>
            </a:extLst>
          </p:cNvPr>
          <p:cNvSpPr txBox="1"/>
          <p:nvPr/>
        </p:nvSpPr>
        <p:spPr>
          <a:xfrm>
            <a:off x="9087154" y="3199448"/>
            <a:ext cx="11702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800" b="1" err="1">
                <a:solidFill>
                  <a:schemeClr val="bg1"/>
                </a:solidFill>
              </a:rPr>
              <a:t>Lávvu</a:t>
            </a:r>
            <a:endParaRPr lang="fi-FI" sz="2800" b="1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71AEF77-6B2B-8A26-D2C9-C046FB80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" y="5682583"/>
            <a:ext cx="4352430" cy="9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771113-DB84-E676-6711-65DB741C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Arvaatko, mistä harrastuksessa on kyse?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70B90B-2D88-86F1-0096-C2FAF5CE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Kuulet saameksi, mitä lapset tykkäävät tehdä vapaa-ajalla.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Osaatko päätellä, mistä harrastuksesta on kyse? Keskustelkaa luokassa ja kirjoittakaa oikea vastaus chatiin.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CBA36F-3C9B-521D-7310-CC4D97BB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5602654"/>
            <a:ext cx="5381625" cy="1143000"/>
          </a:xfrm>
          <a:prstGeom prst="rect">
            <a:avLst/>
          </a:prstGeom>
        </p:spPr>
      </p:pic>
      <p:pic>
        <p:nvPicPr>
          <p:cNvPr id="5" name="Kuva 4" descr="Kuva, joka sisältää kohteen vaate, Ihmisen kasvot, henkilö, animaatio&#10;&#10;Kuvaus luotu automaattisesti">
            <a:extLst>
              <a:ext uri="{FF2B5EF4-FFF2-40B4-BE49-F238E27FC236}">
                <a16:creationId xmlns:a16="http://schemas.microsoft.com/office/drawing/2014/main" id="{EAB22094-6E7C-2E29-955A-32394BC8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158" y="3433379"/>
            <a:ext cx="2511062" cy="28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, henkilö, Ihmisen kasvot, paita&#10;&#10;Kuvaus luotu automaattisesti">
            <a:extLst>
              <a:ext uri="{FF2B5EF4-FFF2-40B4-BE49-F238E27FC236}">
                <a16:creationId xmlns:a16="http://schemas.microsoft.com/office/drawing/2014/main" id="{CAB96FA1-952E-FEC8-8479-FB84861F7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5420" y="191413"/>
            <a:ext cx="1908481" cy="266299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83819"/>
              <a:gd name="adj2" fmla="val -276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err="1"/>
              <a:t>Mun</a:t>
            </a:r>
            <a:r>
              <a:rPr lang="fi-FI" sz="4400"/>
              <a:t> </a:t>
            </a:r>
            <a:r>
              <a:rPr lang="fi-FI" sz="4400" err="1"/>
              <a:t>liikon</a:t>
            </a:r>
            <a:r>
              <a:rPr lang="fi-FI" sz="4400"/>
              <a:t> </a:t>
            </a:r>
            <a:r>
              <a:rPr lang="fi-FI" sz="4400" err="1"/>
              <a:t>dánsut</a:t>
            </a:r>
            <a:r>
              <a:rPr lang="fi-FI" sz="4400"/>
              <a:t>. </a:t>
            </a:r>
          </a:p>
        </p:txBody>
      </p:sp>
      <p:pic>
        <p:nvPicPr>
          <p:cNvPr id="7" name="Kuva 6" descr="tanssia">
            <a:extLst>
              <a:ext uri="{FF2B5EF4-FFF2-40B4-BE49-F238E27FC236}">
                <a16:creationId xmlns:a16="http://schemas.microsoft.com/office/drawing/2014/main" id="{9B9F3EF4-CD38-5951-B351-3FCCD3B5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943" y="4005647"/>
            <a:ext cx="2502246" cy="2471354"/>
          </a:xfrm>
          <a:prstGeom prst="rect">
            <a:avLst/>
          </a:prstGeom>
        </p:spPr>
      </p:pic>
      <p:pic>
        <p:nvPicPr>
          <p:cNvPr id="8" name="Kuva 7" descr="jalkapallo">
            <a:extLst>
              <a:ext uri="{FF2B5EF4-FFF2-40B4-BE49-F238E27FC236}">
                <a16:creationId xmlns:a16="http://schemas.microsoft.com/office/drawing/2014/main" id="{0A51052E-2A24-A1AB-20D6-0CE52DC9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59" y="4003589"/>
            <a:ext cx="2135660" cy="2135660"/>
          </a:xfrm>
          <a:prstGeom prst="rect">
            <a:avLst/>
          </a:prstGeom>
        </p:spPr>
      </p:pic>
      <p:pic>
        <p:nvPicPr>
          <p:cNvPr id="9" name="Kuva 8" descr="soittaa kitaraa">
            <a:extLst>
              <a:ext uri="{FF2B5EF4-FFF2-40B4-BE49-F238E27FC236}">
                <a16:creationId xmlns:a16="http://schemas.microsoft.com/office/drawing/2014/main" id="{C1179699-AC4B-A0FE-852D-442ED2A7B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211" y="3694670"/>
            <a:ext cx="2743200" cy="27432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565AC20-AA0B-66EE-95A6-F4395FDD0133}"/>
              </a:ext>
            </a:extLst>
          </p:cNvPr>
          <p:cNvSpPr txBox="1"/>
          <p:nvPr/>
        </p:nvSpPr>
        <p:spPr>
          <a:xfrm>
            <a:off x="1748223" y="2890522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Biette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384253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79274"/>
              <a:gd name="adj2" fmla="val -4346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4400" err="1"/>
              <a:t>Mun</a:t>
            </a:r>
            <a:r>
              <a:rPr lang="fi-FI" sz="4400"/>
              <a:t> </a:t>
            </a:r>
            <a:r>
              <a:rPr lang="fi-FI" sz="4400" err="1"/>
              <a:t>liikon</a:t>
            </a:r>
            <a:r>
              <a:rPr lang="fi-FI" sz="4400"/>
              <a:t> </a:t>
            </a:r>
            <a:r>
              <a:rPr lang="fi-FI" sz="4400" err="1"/>
              <a:t>guldalit</a:t>
            </a:r>
            <a:r>
              <a:rPr lang="fi-FI" sz="4400"/>
              <a:t> musihka.</a:t>
            </a:r>
          </a:p>
        </p:txBody>
      </p:sp>
      <p:pic>
        <p:nvPicPr>
          <p:cNvPr id="2" name="Kuva 1" descr="kuunnella musiikkia">
            <a:extLst>
              <a:ext uri="{FF2B5EF4-FFF2-40B4-BE49-F238E27FC236}">
                <a16:creationId xmlns:a16="http://schemas.microsoft.com/office/drawing/2014/main" id="{7047044A-F7D0-23D7-7A2D-6A0CE60E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4" y="3888005"/>
            <a:ext cx="1736969" cy="2501220"/>
          </a:xfrm>
          <a:prstGeom prst="rect">
            <a:avLst/>
          </a:prstGeom>
        </p:spPr>
      </p:pic>
      <p:pic>
        <p:nvPicPr>
          <p:cNvPr id="4" name="Kuva 3" descr="lasketella">
            <a:extLst>
              <a:ext uri="{FF2B5EF4-FFF2-40B4-BE49-F238E27FC236}">
                <a16:creationId xmlns:a16="http://schemas.microsoft.com/office/drawing/2014/main" id="{C174D8C3-6B52-3273-F154-33900136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54" y="4290956"/>
            <a:ext cx="2137508" cy="1880936"/>
          </a:xfrm>
          <a:prstGeom prst="rect">
            <a:avLst/>
          </a:prstGeom>
        </p:spPr>
      </p:pic>
      <p:pic>
        <p:nvPicPr>
          <p:cNvPr id="5" name="Kuva 4" descr="pyöräillä">
            <a:extLst>
              <a:ext uri="{FF2B5EF4-FFF2-40B4-BE49-F238E27FC236}">
                <a16:creationId xmlns:a16="http://schemas.microsoft.com/office/drawing/2014/main" id="{6F21BDE6-8933-1553-1E20-F0C1188C2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08" y="3864708"/>
            <a:ext cx="2743200" cy="2743200"/>
          </a:xfrm>
          <a:prstGeom prst="rect">
            <a:avLst/>
          </a:prstGeom>
        </p:spPr>
      </p:pic>
      <p:pic>
        <p:nvPicPr>
          <p:cNvPr id="8" name="Kuva 7" descr="Kuva, joka sisältää kohteen henkilö, Ihmisen kasvot, vaate, Valokuvaus&#10;&#10;Kuvaus luotu automaattisesti">
            <a:extLst>
              <a:ext uri="{FF2B5EF4-FFF2-40B4-BE49-F238E27FC236}">
                <a16:creationId xmlns:a16="http://schemas.microsoft.com/office/drawing/2014/main" id="{9B635E93-DD44-AA4D-AC4E-39207219C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05420" y="6581"/>
            <a:ext cx="1574356" cy="235943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BF6C2DB-2DA6-AC5A-1BD5-5D843A22595A}"/>
              </a:ext>
            </a:extLst>
          </p:cNvPr>
          <p:cNvSpPr txBox="1"/>
          <p:nvPr/>
        </p:nvSpPr>
        <p:spPr>
          <a:xfrm>
            <a:off x="1784949" y="2396822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Sárá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13336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3F9395-93F3-79E8-8B5F-89FD111A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1.                   2.         3.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202C8527-9DF1-011F-B3C9-1B9C988F8A04}"/>
              </a:ext>
            </a:extLst>
          </p:cNvPr>
          <p:cNvSpPr/>
          <p:nvPr/>
        </p:nvSpPr>
        <p:spPr>
          <a:xfrm>
            <a:off x="4167305" y="499008"/>
            <a:ext cx="4224610" cy="2433448"/>
          </a:xfrm>
          <a:prstGeom prst="wedgeEllipseCallout">
            <a:avLst>
              <a:gd name="adj1" fmla="val -64772"/>
              <a:gd name="adj2" fmla="val -3782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4400" err="1"/>
              <a:t>Mun</a:t>
            </a:r>
            <a:r>
              <a:rPr lang="fi-FI" sz="4400"/>
              <a:t> </a:t>
            </a:r>
            <a:r>
              <a:rPr lang="fi-FI" sz="4400" err="1"/>
              <a:t>liikon</a:t>
            </a:r>
            <a:r>
              <a:rPr lang="fi-FI" sz="4400"/>
              <a:t> </a:t>
            </a:r>
            <a:r>
              <a:rPr lang="fi-FI" sz="4400" err="1"/>
              <a:t>čuojahit</a:t>
            </a:r>
            <a:r>
              <a:rPr lang="fi-FI" sz="4400"/>
              <a:t> gitárra.</a:t>
            </a:r>
          </a:p>
        </p:txBody>
      </p:sp>
      <p:pic>
        <p:nvPicPr>
          <p:cNvPr id="4" name="Kuva 3" descr="soittaa kitaraa">
            <a:extLst>
              <a:ext uri="{FF2B5EF4-FFF2-40B4-BE49-F238E27FC236}">
                <a16:creationId xmlns:a16="http://schemas.microsoft.com/office/drawing/2014/main" id="{9BDE3B19-9410-D1BB-8B24-388EFAEC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19" y="3616516"/>
            <a:ext cx="2743200" cy="2743200"/>
          </a:xfrm>
          <a:prstGeom prst="rect">
            <a:avLst/>
          </a:prstGeom>
        </p:spPr>
      </p:pic>
      <p:pic>
        <p:nvPicPr>
          <p:cNvPr id="5" name="Kuva 4" descr="laulaa">
            <a:extLst>
              <a:ext uri="{FF2B5EF4-FFF2-40B4-BE49-F238E27FC236}">
                <a16:creationId xmlns:a16="http://schemas.microsoft.com/office/drawing/2014/main" id="{BA2646E3-5673-172F-68F3-CAEFBD85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9" y="4001477"/>
            <a:ext cx="2225431" cy="2225431"/>
          </a:xfrm>
          <a:prstGeom prst="rect">
            <a:avLst/>
          </a:prstGeom>
        </p:spPr>
      </p:pic>
      <p:pic>
        <p:nvPicPr>
          <p:cNvPr id="7" name="Kuva 6" descr="ratsastaa">
            <a:extLst>
              <a:ext uri="{FF2B5EF4-FFF2-40B4-BE49-F238E27FC236}">
                <a16:creationId xmlns:a16="http://schemas.microsoft.com/office/drawing/2014/main" id="{1837EA08-C61F-7148-0870-5FB891ED5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85" y="3747477"/>
            <a:ext cx="2743200" cy="2743200"/>
          </a:xfrm>
          <a:prstGeom prst="rect">
            <a:avLst/>
          </a:prstGeom>
        </p:spPr>
      </p:pic>
      <p:pic>
        <p:nvPicPr>
          <p:cNvPr id="8" name="Kuva 7" descr="Kuva, joka sisältää kohteen vaate, henkilö, Ihmisen kasvot, hymy&#10;&#10;Kuvaus luotu automaattisesti">
            <a:extLst>
              <a:ext uri="{FF2B5EF4-FFF2-40B4-BE49-F238E27FC236}">
                <a16:creationId xmlns:a16="http://schemas.microsoft.com/office/drawing/2014/main" id="{869ECA34-4C49-6B98-C510-343F55D39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90119" y="164592"/>
            <a:ext cx="1825268" cy="24334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C00DB31-00B1-1BEA-A229-17279F503AA6}"/>
              </a:ext>
            </a:extLst>
          </p:cNvPr>
          <p:cNvSpPr txBox="1"/>
          <p:nvPr/>
        </p:nvSpPr>
        <p:spPr>
          <a:xfrm>
            <a:off x="1982476" y="259804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Risten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179068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F85CB387A8D644964167E3F1CB138A" ma:contentTypeVersion="39" ma:contentTypeDescription="Luo uusi asiakirja." ma:contentTypeScope="" ma:versionID="41a1b37c573891bb9213230f2b6d6759">
  <xsd:schema xmlns:xsd="http://www.w3.org/2001/XMLSchema" xmlns:xs="http://www.w3.org/2001/XMLSchema" xmlns:p="http://schemas.microsoft.com/office/2006/metadata/properties" xmlns:ns2="31af5811-5760-4044-b7c8-ec5ea4cbb776" xmlns:ns3="2ca56a9b-9b03-41c2-ab7d-c33909a4af61" targetNamespace="http://schemas.microsoft.com/office/2006/metadata/properties" ma:root="true" ma:fieldsID="c96bb05932cf866c27f3b77f8ab24651" ns2:_="" ns3:_="">
    <xsd:import namespace="31af5811-5760-4044-b7c8-ec5ea4cbb776"/>
    <xsd:import namespace="2ca56a9b-9b03-41c2-ab7d-c33909a4a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811-5760-4044-b7c8-ec5ea4cbb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df6339f-4770-458f-9af5-f2d1cfa998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bookType" ma:index="24" nillable="true" ma:displayName="Notebook Type" ma:internalName="NotebookType">
      <xsd:simpleType>
        <xsd:restriction base="dms:Text"/>
      </xsd:simpleType>
    </xsd:element>
    <xsd:element name="FolderType" ma:index="25" nillable="true" ma:displayName="Folder Type" ma:internalName="FolderType">
      <xsd:simpleType>
        <xsd:restriction base="dms:Text"/>
      </xsd:simpleType>
    </xsd:element>
    <xsd:element name="CultureName" ma:index="26" nillable="true" ma:displayName="Culture Name" ma:internalName="CultureName">
      <xsd:simpleType>
        <xsd:restriction base="dms:Text"/>
      </xsd:simpleType>
    </xsd:element>
    <xsd:element name="AppVersion" ma:index="27" nillable="true" ma:displayName="App Version" ma:internalName="AppVersion">
      <xsd:simpleType>
        <xsd:restriction base="dms:Text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Owner" ma:index="2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efaultSectionNames" ma:index="3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2" nillable="true" ma:displayName="Is Collaboration Space Locked" ma:internalName="Is_Collaboration_Space_Locked">
      <xsd:simpleType>
        <xsd:restriction base="dms:Boolean"/>
      </xsd:simpleType>
    </xsd:element>
    <xsd:element name="IsNotebookLocked" ma:index="43" nillable="true" ma:displayName="Is Notebook Locked" ma:internalName="IsNotebookLocked">
      <xsd:simpleType>
        <xsd:restriction base="dms:Boolean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56a9b-9b03-41c2-ab7d-c33909a4a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fddda7-0f01-490e-a5dc-2610d430f362}" ma:internalName="TaxCatchAll" ma:showField="CatchAllData" ma:web="2ca56a9b-9b03-41c2-ab7d-c33909a4af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31af5811-5760-4044-b7c8-ec5ea4cbb776" xsi:nil="true"/>
    <Teams_Channel_Section_Location xmlns="31af5811-5760-4044-b7c8-ec5ea4cbb776" xsi:nil="true"/>
    <Invited_Members xmlns="31af5811-5760-4044-b7c8-ec5ea4cbb776" xsi:nil="true"/>
    <Is_Collaboration_Space_Locked xmlns="31af5811-5760-4044-b7c8-ec5ea4cbb776" xsi:nil="true"/>
    <lcf76f155ced4ddcb4097134ff3c332f xmlns="31af5811-5760-4044-b7c8-ec5ea4cbb776">
      <Terms xmlns="http://schemas.microsoft.com/office/infopath/2007/PartnerControls"/>
    </lcf76f155ced4ddcb4097134ff3c332f>
    <CultureName xmlns="31af5811-5760-4044-b7c8-ec5ea4cbb776" xsi:nil="true"/>
    <Leaders xmlns="31af5811-5760-4044-b7c8-ec5ea4cbb776">
      <UserInfo>
        <DisplayName/>
        <AccountId xsi:nil="true"/>
        <AccountType/>
      </UserInfo>
    </Leaders>
    <Distribution_Groups xmlns="31af5811-5760-4044-b7c8-ec5ea4cbb776" xsi:nil="true"/>
    <Self_Registration_Enabled xmlns="31af5811-5760-4044-b7c8-ec5ea4cbb776" xsi:nil="true"/>
    <Invited_Leaders xmlns="31af5811-5760-4044-b7c8-ec5ea4cbb776" xsi:nil="true"/>
    <Math_Settings xmlns="31af5811-5760-4044-b7c8-ec5ea4cbb776" xsi:nil="true"/>
    <Member_Groups xmlns="31af5811-5760-4044-b7c8-ec5ea4cbb776">
      <UserInfo>
        <DisplayName/>
        <AccountId xsi:nil="true"/>
        <AccountType/>
      </UserInfo>
    </Member_Groups>
    <AppVersion xmlns="31af5811-5760-4044-b7c8-ec5ea4cbb776" xsi:nil="true"/>
    <TeamsChannelId xmlns="31af5811-5760-4044-b7c8-ec5ea4cbb776" xsi:nil="true"/>
    <NotebookType xmlns="31af5811-5760-4044-b7c8-ec5ea4cbb776" xsi:nil="true"/>
    <FolderType xmlns="31af5811-5760-4044-b7c8-ec5ea4cbb776" xsi:nil="true"/>
    <Templates xmlns="31af5811-5760-4044-b7c8-ec5ea4cbb776" xsi:nil="true"/>
    <Members xmlns="31af5811-5760-4044-b7c8-ec5ea4cbb776">
      <UserInfo>
        <DisplayName/>
        <AccountId xsi:nil="true"/>
        <AccountType/>
      </UserInfo>
    </Members>
    <LMS_Mappings xmlns="31af5811-5760-4044-b7c8-ec5ea4cbb776" xsi:nil="true"/>
    <IsNotebookLocked xmlns="31af5811-5760-4044-b7c8-ec5ea4cbb776" xsi:nil="true"/>
    <TaxCatchAll xmlns="2ca56a9b-9b03-41c2-ab7d-c33909a4af61" xsi:nil="true"/>
    <Owner xmlns="31af5811-5760-4044-b7c8-ec5ea4cbb776">
      <UserInfo>
        <DisplayName/>
        <AccountId xsi:nil="true"/>
        <AccountType/>
      </UserInfo>
    </Owner>
    <Has_Leaders_Only_SectionGroup xmlns="31af5811-5760-4044-b7c8-ec5ea4cbb776" xsi:nil="true"/>
  </documentManagement>
</p:properties>
</file>

<file path=customXml/itemProps1.xml><?xml version="1.0" encoding="utf-8"?>
<ds:datastoreItem xmlns:ds="http://schemas.openxmlformats.org/officeDocument/2006/customXml" ds:itemID="{BD1A7871-83EC-4596-AEB4-4B8842868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A735C-A83A-4DE7-A196-2268C5579F2E}">
  <ds:schemaRefs>
    <ds:schemaRef ds:uri="2ca56a9b-9b03-41c2-ab7d-c33909a4af61"/>
    <ds:schemaRef ds:uri="31af5811-5760-4044-b7c8-ec5ea4cbb7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950A63-5FD7-4E14-93BB-8B1687AC72F1}">
  <ds:schemaRefs>
    <ds:schemaRef ds:uri="31af5811-5760-4044-b7c8-ec5ea4cbb776"/>
    <ds:schemaRef ds:uri="2ca56a9b-9b03-41c2-ab7d-c33909a4af61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Laajakuva</PresentationFormat>
  <Paragraphs>110</Paragraphs>
  <Slides>15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Kohtaamisia vapaa-ajalla Saamen kielten viikon avoin oppitunti, pohjoissaame</vt:lpstr>
      <vt:lpstr>Otne - Tänään </vt:lpstr>
      <vt:lpstr>Pohjoissaame</vt:lpstr>
      <vt:lpstr>Bustávat ja jietnadagat Kirjaimet ja äänteet</vt:lpstr>
      <vt:lpstr>Tiesitkö, että suomen kieleen on lainattu pohjoissaamesta seuraavat sanat?   Keksitkö, mitä nämä sanat ovat suomeksi?</vt:lpstr>
      <vt:lpstr>Arvaatko, mistä harrastuksessa on kyse?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Testaa taitosi!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Máret Ingá Länsman</cp:lastModifiedBy>
  <cp:revision>3</cp:revision>
  <dcterms:created xsi:type="dcterms:W3CDTF">2024-09-30T08:43:05Z</dcterms:created>
  <dcterms:modified xsi:type="dcterms:W3CDTF">2024-10-25T07:58:00Z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0x0101008DF85CB387A8D644964167E3F1CB138A</vt:lpwstr>
  </property>
  <property fmtid="{D5CDD505-2E9C-101B-9397-08002B2CF9AE}" pid="3" name="MediaServiceImageTags">
    <vt:lpwstr/>
  </property>
</Properties>
</file>